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handoutMasterIdLst>
    <p:handoutMasterId r:id="rId15"/>
  </p:handoutMasterIdLst>
  <p:sldIdLst>
    <p:sldId id="278" r:id="rId2"/>
    <p:sldId id="265" r:id="rId3"/>
    <p:sldId id="268" r:id="rId4"/>
    <p:sldId id="269" r:id="rId5"/>
    <p:sldId id="267" r:id="rId6"/>
    <p:sldId id="275" r:id="rId7"/>
    <p:sldId id="264" r:id="rId8"/>
    <p:sldId id="263" r:id="rId9"/>
    <p:sldId id="277" r:id="rId10"/>
    <p:sldId id="271" r:id="rId11"/>
    <p:sldId id="272" r:id="rId12"/>
    <p:sldId id="274" r:id="rId13"/>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95"/>
    <p:restoredTop sz="93041"/>
  </p:normalViewPr>
  <p:slideViewPr>
    <p:cSldViewPr snapToGrid="0" snapToObjects="1">
      <p:cViewPr varScale="1">
        <p:scale>
          <a:sx n="115" d="100"/>
          <a:sy n="115" d="100"/>
        </p:scale>
        <p:origin x="80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217EF4FA-B32F-E048-A758-B5F117670D05}"/>
              </a:ext>
            </a:extLst>
          </p:cNvPr>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84686C44-2C9E-4C4C-B219-DC456826B325}"/>
              </a:ext>
            </a:extLst>
          </p:cNvPr>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1A9F5DA5-8CD1-424F-8325-A7794AF6D0DC}" type="datetimeFigureOut">
              <a:rPr lang="fr-FR" smtClean="0"/>
              <a:t>20/05/2019</a:t>
            </a:fld>
            <a:endParaRPr lang="fr-FR"/>
          </a:p>
        </p:txBody>
      </p:sp>
      <p:sp>
        <p:nvSpPr>
          <p:cNvPr id="4" name="Espace réservé du pied de page 3">
            <a:extLst>
              <a:ext uri="{FF2B5EF4-FFF2-40B4-BE49-F238E27FC236}">
                <a16:creationId xmlns:a16="http://schemas.microsoft.com/office/drawing/2014/main" id="{A3141B83-40F4-0F43-B815-17B4900FF5C4}"/>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6869B3DC-A981-2446-8978-A0077EA60F7E}"/>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B67C379D-8A1A-FF4E-A43D-23AD31BD942D}" type="slidenum">
              <a:rPr lang="fr-FR" smtClean="0"/>
              <a:t>‹N°›</a:t>
            </a:fld>
            <a:endParaRPr lang="fr-FR"/>
          </a:p>
        </p:txBody>
      </p:sp>
    </p:spTree>
    <p:extLst>
      <p:ext uri="{BB962C8B-B14F-4D97-AF65-F5344CB8AC3E}">
        <p14:creationId xmlns:p14="http://schemas.microsoft.com/office/powerpoint/2010/main" val="17906812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401D5AD3-474F-3745-90A5-5A6F8CEE1BF7}" type="datetimeFigureOut">
              <a:rPr lang="fr-FR" smtClean="0"/>
              <a:t>20/05/2019</a:t>
            </a:fld>
            <a:endParaRPr lang="fr-FR"/>
          </a:p>
        </p:txBody>
      </p:sp>
      <p:sp>
        <p:nvSpPr>
          <p:cNvPr id="4" name="Espace réservé de l'image des diapositives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914400" y="3300413"/>
            <a:ext cx="7315200" cy="2700337"/>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2C29C4EF-F5CC-8740-BDEB-A056117786DD}" type="slidenum">
              <a:rPr lang="fr-FR" smtClean="0"/>
              <a:t>‹N°›</a:t>
            </a:fld>
            <a:endParaRPr lang="fr-FR"/>
          </a:p>
        </p:txBody>
      </p:sp>
    </p:spTree>
    <p:extLst>
      <p:ext uri="{BB962C8B-B14F-4D97-AF65-F5344CB8AC3E}">
        <p14:creationId xmlns:p14="http://schemas.microsoft.com/office/powerpoint/2010/main" val="3223926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fr-FR"/>
              <a:t>Modifiez le style du titre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fr-FR"/>
              <a:t>Modifiez le style du titre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fr-FR"/>
              <a:t>Modifiez le style du titre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fr-FR"/>
              <a:t>Modifiez le style du titre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1447191" y="2824269"/>
            <a:ext cx="4645152" cy="2644457"/>
          </a:xfrm>
        </p:spPr>
        <p:txBody>
          <a:bodyPr/>
          <a:lstStyle/>
          <a:p>
            <a:pPr lvl="0"/>
            <a:r>
              <a:rPr lang="fr-FR"/>
              <a:t>Modifier les styles du texte du masque
Deuxième niveau
Troisième niveau
Quatrième niveau
Cinquième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6" name="Content Placeholder 5"/>
          <p:cNvSpPr>
            <a:spLocks noGrp="1"/>
          </p:cNvSpPr>
          <p:nvPr>
            <p:ph sz="quarter" idx="4"/>
          </p:nvPr>
        </p:nvSpPr>
        <p:spPr>
          <a:xfrm>
            <a:off x="6412362" y="2821491"/>
            <a:ext cx="4645152" cy="2637371"/>
          </a:xfrm>
        </p:spPr>
        <p:txBody>
          <a:bodyPr/>
          <a:lstStyle/>
          <a:p>
            <a:pPr lvl="0"/>
            <a:r>
              <a:rPr lang="fr-FR"/>
              <a:t>Modifier les styles du texte du masque
Deuxième niveau
Troisième niveau
Quatrième niveau
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fr-FR"/>
              <a:t>Modifiez le style du titre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fr-FR"/>
              <a:t>Modifier les styles du texte du masque
Deuxième niveau
Troisième niveau
Quatrième niveau
Cinquième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9D9A15-6863-754F-AC41-B21F370F68D1}"/>
              </a:ext>
            </a:extLst>
          </p:cNvPr>
          <p:cNvSpPr>
            <a:spLocks noGrp="1"/>
          </p:cNvSpPr>
          <p:nvPr>
            <p:ph type="ctrTitle"/>
          </p:nvPr>
        </p:nvSpPr>
        <p:spPr/>
        <p:txBody>
          <a:bodyPr>
            <a:normAutofit fontScale="90000"/>
          </a:bodyPr>
          <a:lstStyle/>
          <a:p>
            <a:r>
              <a:rPr lang="fr-FR"/>
              <a:t>TENTATIVEs </a:t>
            </a:r>
            <a:r>
              <a:rPr lang="fr-FR" dirty="0"/>
              <a:t>D’EPUISEMENT D’UNLIEU</a:t>
            </a:r>
          </a:p>
        </p:txBody>
      </p:sp>
      <p:sp>
        <p:nvSpPr>
          <p:cNvPr id="3" name="Sous-titre 2">
            <a:extLst>
              <a:ext uri="{FF2B5EF4-FFF2-40B4-BE49-F238E27FC236}">
                <a16:creationId xmlns:a16="http://schemas.microsoft.com/office/drawing/2014/main" id="{79BCB994-7888-EF4F-9D76-6EE2F6CB9552}"/>
              </a:ext>
            </a:extLst>
          </p:cNvPr>
          <p:cNvSpPr>
            <a:spLocks noGrp="1"/>
          </p:cNvSpPr>
          <p:nvPr>
            <p:ph type="subTitle" idx="1"/>
          </p:nvPr>
        </p:nvSpPr>
        <p:spPr/>
        <p:txBody>
          <a:bodyPr/>
          <a:lstStyle/>
          <a:p>
            <a:r>
              <a:rPr lang="fr-FR" dirty="0"/>
              <a:t>FORMATION CONTINUE « </a:t>
            </a:r>
            <a:r>
              <a:rPr lang="fr-FR" dirty="0" err="1"/>
              <a:t>ENSEIGNANTS.es</a:t>
            </a:r>
            <a:r>
              <a:rPr lang="fr-FR" dirty="0"/>
              <a:t> AU MCBA », mai 2019</a:t>
            </a:r>
          </a:p>
        </p:txBody>
      </p:sp>
    </p:spTree>
    <p:extLst>
      <p:ext uri="{BB962C8B-B14F-4D97-AF65-F5344CB8AC3E}">
        <p14:creationId xmlns:p14="http://schemas.microsoft.com/office/powerpoint/2010/main" val="2639912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E06FAB-6CB0-3341-BBD8-B551CEFC4421}"/>
              </a:ext>
            </a:extLst>
          </p:cNvPr>
          <p:cNvSpPr>
            <a:spLocks noGrp="1"/>
          </p:cNvSpPr>
          <p:nvPr>
            <p:ph type="title"/>
          </p:nvPr>
        </p:nvSpPr>
        <p:spPr/>
        <p:txBody>
          <a:bodyPr/>
          <a:lstStyle/>
          <a:p>
            <a:r>
              <a:rPr lang="fr-FR" dirty="0"/>
              <a:t>L’ODEUR DU NEUF</a:t>
            </a:r>
          </a:p>
        </p:txBody>
      </p:sp>
      <p:sp>
        <p:nvSpPr>
          <p:cNvPr id="3" name="ZoneTexte 2">
            <a:extLst>
              <a:ext uri="{FF2B5EF4-FFF2-40B4-BE49-F238E27FC236}">
                <a16:creationId xmlns:a16="http://schemas.microsoft.com/office/drawing/2014/main" id="{46EE3C30-F187-6A4F-AE49-C2D26D238E1F}"/>
              </a:ext>
            </a:extLst>
          </p:cNvPr>
          <p:cNvSpPr txBox="1"/>
          <p:nvPr/>
        </p:nvSpPr>
        <p:spPr>
          <a:xfrm>
            <a:off x="1451579" y="2120901"/>
            <a:ext cx="9724421" cy="4247317"/>
          </a:xfrm>
          <a:prstGeom prst="rect">
            <a:avLst/>
          </a:prstGeom>
          <a:noFill/>
        </p:spPr>
        <p:txBody>
          <a:bodyPr wrap="square" rtlCol="0">
            <a:spAutoFit/>
          </a:bodyPr>
          <a:lstStyle/>
          <a:p>
            <a:pPr algn="just"/>
            <a:r>
              <a:rPr lang="fr-CH" dirty="0"/>
              <a:t>L’odeur du neuf un mélange de plastique, de vernis, de bois poncé. </a:t>
            </a:r>
          </a:p>
          <a:p>
            <a:pPr algn="just"/>
            <a:r>
              <a:rPr lang="fr-CH" dirty="0"/>
              <a:t>L’air frais presque froid qui pique le nez. La texture lisse des murs blancs avec quelques instruments de contrôle de températures « NE PAS TOUCHER » seule œuvre au mur pour l’instant, l’ascenseur aux portes métalliques multiples et cachées par deux grands battants ouverts. </a:t>
            </a:r>
          </a:p>
          <a:p>
            <a:pPr algn="just"/>
            <a:r>
              <a:rPr lang="fr-CH" dirty="0"/>
              <a:t>Petitesse de son corps, conscience de son corps dans l’espace ******. </a:t>
            </a:r>
          </a:p>
          <a:p>
            <a:pPr algn="just"/>
            <a:r>
              <a:rPr lang="fr-CH" dirty="0"/>
              <a:t>Comme un espace qui inspire à la fois au silence et à la méditation, qu’à la course, au chant, au cri et à la danse. </a:t>
            </a:r>
          </a:p>
          <a:p>
            <a:pPr algn="just"/>
            <a:r>
              <a:rPr lang="fr-CH" dirty="0"/>
              <a:t>Le sol, touche chaleureuse avec sa couleur beige et les nervures du bois qui sont apparentes et rythment au sol la traversée de l’espace. </a:t>
            </a:r>
          </a:p>
          <a:p>
            <a:pPr algn="just"/>
            <a:r>
              <a:rPr lang="fr-CH" dirty="0"/>
              <a:t>Tous les sons sont amplifiés par le vide. Ça résonne et il y a ce souffle sourd que l’on entend comme quelque chose de lointain, comme le bruit du va et vient de l’eau sur la plage quand l’océan est calme. </a:t>
            </a:r>
          </a:p>
          <a:p>
            <a:pPr algn="just"/>
            <a:r>
              <a:rPr lang="fr-CH" dirty="0"/>
              <a:t>Au sol quelques poussières aussi, quelques cheveux, mèches de cheveux, quelques scotchs, bouts d’adhésifs argentés ou noirs. Et le plafond… </a:t>
            </a:r>
          </a:p>
          <a:p>
            <a:pPr algn="just"/>
            <a:r>
              <a:rPr lang="fr-CH" dirty="0"/>
              <a:t>Et le ciel…</a:t>
            </a:r>
          </a:p>
          <a:p>
            <a:endParaRPr lang="fr-FR" dirty="0"/>
          </a:p>
        </p:txBody>
      </p:sp>
    </p:spTree>
    <p:extLst>
      <p:ext uri="{BB962C8B-B14F-4D97-AF65-F5344CB8AC3E}">
        <p14:creationId xmlns:p14="http://schemas.microsoft.com/office/powerpoint/2010/main" val="1338071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E50B31-D51E-6949-B7EE-2E4F3230104F}"/>
              </a:ext>
            </a:extLst>
          </p:cNvPr>
          <p:cNvSpPr>
            <a:spLocks noGrp="1"/>
          </p:cNvSpPr>
          <p:nvPr>
            <p:ph type="title"/>
          </p:nvPr>
        </p:nvSpPr>
        <p:spPr/>
        <p:txBody>
          <a:bodyPr/>
          <a:lstStyle/>
          <a:p>
            <a:r>
              <a:rPr lang="fr-FR" dirty="0"/>
              <a:t>UN COTILLON</a:t>
            </a:r>
          </a:p>
        </p:txBody>
      </p:sp>
      <p:sp>
        <p:nvSpPr>
          <p:cNvPr id="3" name="ZoneTexte 2">
            <a:extLst>
              <a:ext uri="{FF2B5EF4-FFF2-40B4-BE49-F238E27FC236}">
                <a16:creationId xmlns:a16="http://schemas.microsoft.com/office/drawing/2014/main" id="{9DB20C03-3BA5-4544-9C1E-C46565932226}"/>
              </a:ext>
            </a:extLst>
          </p:cNvPr>
          <p:cNvSpPr txBox="1"/>
          <p:nvPr/>
        </p:nvSpPr>
        <p:spPr>
          <a:xfrm>
            <a:off x="1451579" y="2382254"/>
            <a:ext cx="9603276" cy="2862322"/>
          </a:xfrm>
          <a:prstGeom prst="rect">
            <a:avLst/>
          </a:prstGeom>
          <a:noFill/>
        </p:spPr>
        <p:txBody>
          <a:bodyPr wrap="square" rtlCol="0">
            <a:spAutoFit/>
          </a:bodyPr>
          <a:lstStyle/>
          <a:p>
            <a:r>
              <a:rPr lang="fr-CH" dirty="0"/>
              <a:t>Un cotillon :</a:t>
            </a:r>
          </a:p>
          <a:p>
            <a:r>
              <a:rPr lang="fr-CH" dirty="0"/>
              <a:t>Une relique de la performance de ******. Le souvenir du bruit des explosions.</a:t>
            </a:r>
          </a:p>
          <a:p>
            <a:r>
              <a:rPr lang="fr-CH" dirty="0"/>
              <a:t>Des nœuds, des stries, ceux du bois.</a:t>
            </a:r>
          </a:p>
          <a:p>
            <a:r>
              <a:rPr lang="fr-CH" dirty="0"/>
              <a:t>Des traces trouvées ****** sur le sol.</a:t>
            </a:r>
          </a:p>
          <a:p>
            <a:r>
              <a:rPr lang="fr-CH" dirty="0"/>
              <a:t>Il y a eu du monde ici.</a:t>
            </a:r>
          </a:p>
          <a:p>
            <a:r>
              <a:rPr lang="fr-CH" dirty="0"/>
              <a:t>Des portes… toutes ouvertes. Et pourtant on ne voit rien au-delà de la salle.</a:t>
            </a:r>
          </a:p>
          <a:p>
            <a:r>
              <a:rPr lang="fr-CH" dirty="0"/>
              <a:t>Ce souffle constant, un bruit de fond assez présent… je me demande s’il vient du bâtiment, ou si c’est le bruit ****** j’ai à l’intérieur de moi.</a:t>
            </a:r>
          </a:p>
          <a:p>
            <a:r>
              <a:rPr lang="fr-CH" dirty="0"/>
              <a:t>Des murs vides</a:t>
            </a:r>
          </a:p>
          <a:p>
            <a:r>
              <a:rPr lang="fr-CH" dirty="0"/>
              <a:t>Une sonnerie, la voix de Nicole, le frottement des vêtements et des feuilles sur le sol qui résonnent. </a:t>
            </a:r>
            <a:endParaRPr lang="fr-FR" dirty="0"/>
          </a:p>
        </p:txBody>
      </p:sp>
    </p:spTree>
    <p:extLst>
      <p:ext uri="{BB962C8B-B14F-4D97-AF65-F5344CB8AC3E}">
        <p14:creationId xmlns:p14="http://schemas.microsoft.com/office/powerpoint/2010/main" val="2020852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93DC86-57F4-6748-9953-F2EF875214FF}"/>
              </a:ext>
            </a:extLst>
          </p:cNvPr>
          <p:cNvSpPr>
            <a:spLocks noGrp="1"/>
          </p:cNvSpPr>
          <p:nvPr>
            <p:ph type="title"/>
          </p:nvPr>
        </p:nvSpPr>
        <p:spPr/>
        <p:txBody>
          <a:bodyPr/>
          <a:lstStyle/>
          <a:p>
            <a:r>
              <a:rPr lang="fr-FR" dirty="0"/>
              <a:t>5 MINUTES</a:t>
            </a:r>
          </a:p>
        </p:txBody>
      </p:sp>
      <p:sp>
        <p:nvSpPr>
          <p:cNvPr id="3" name="ZoneTexte 2">
            <a:extLst>
              <a:ext uri="{FF2B5EF4-FFF2-40B4-BE49-F238E27FC236}">
                <a16:creationId xmlns:a16="http://schemas.microsoft.com/office/drawing/2014/main" id="{30DA2A84-0C24-8945-B581-8DA763A9FC99}"/>
              </a:ext>
            </a:extLst>
          </p:cNvPr>
          <p:cNvSpPr txBox="1"/>
          <p:nvPr/>
        </p:nvSpPr>
        <p:spPr>
          <a:xfrm>
            <a:off x="1451579" y="1853755"/>
            <a:ext cx="9603275" cy="3416320"/>
          </a:xfrm>
          <a:prstGeom prst="rect">
            <a:avLst/>
          </a:prstGeom>
          <a:noFill/>
        </p:spPr>
        <p:txBody>
          <a:bodyPr wrap="square" rtlCol="0">
            <a:spAutoFit/>
          </a:bodyPr>
          <a:lstStyle/>
          <a:p>
            <a:r>
              <a:rPr lang="fr-CH" dirty="0"/>
              <a:t>5 minutes…</a:t>
            </a:r>
          </a:p>
          <a:p>
            <a:r>
              <a:rPr lang="fr-CH" dirty="0"/>
              <a:t>J’observe le vide et réalise qu’il n’y a pas tant de vide que cela.</a:t>
            </a:r>
          </a:p>
          <a:p>
            <a:r>
              <a:rPr lang="fr-CH" dirty="0"/>
              <a:t>Au contraire, il y a …</a:t>
            </a:r>
          </a:p>
          <a:p>
            <a:pPr lvl="0"/>
            <a:r>
              <a:rPr lang="fr-CH" dirty="0"/>
              <a:t>Au sol, des traces d’une fête peut-être… ça brille, ça ressemble à des confettis. J’imagine alors la foule qui s’y trouvait. Réunis pour une même intention… vivre un moment d’émotion sûrement.</a:t>
            </a:r>
          </a:p>
          <a:p>
            <a:pPr lvl="0"/>
            <a:r>
              <a:rPr lang="fr-CH" dirty="0"/>
              <a:t>Un plafond, rempli de fenêtres, de lumière qui entre… et de lumière artificielle aussi</a:t>
            </a:r>
          </a:p>
          <a:p>
            <a:pPr lvl="0"/>
            <a:r>
              <a:rPr lang="fr-CH" dirty="0"/>
              <a:t>Des portes… qui invitent à entrer, sortir, découvrir, oser guigner, imaginer des futures œuvres</a:t>
            </a:r>
          </a:p>
          <a:p>
            <a:pPr lvl="0"/>
            <a:r>
              <a:rPr lang="fr-CH" dirty="0"/>
              <a:t>Des grilles au sol, élégantes… qui font penser à des lignes d’écriture dans un cahier d’écolier… qui vont être le terrain d’apprentissage aussi… apprentissage de </a:t>
            </a:r>
            <a:r>
              <a:rPr lang="fr-CH" dirty="0" err="1"/>
              <a:t>cutlure</a:t>
            </a:r>
            <a:endParaRPr lang="fr-CH" dirty="0"/>
          </a:p>
          <a:p>
            <a:pPr lvl="0"/>
            <a:r>
              <a:rPr lang="fr-CH" dirty="0"/>
              <a:t>Du bruit… une ventilation peut-être…</a:t>
            </a:r>
          </a:p>
          <a:p>
            <a:r>
              <a:rPr lang="fr-CH" dirty="0"/>
              <a:t> </a:t>
            </a:r>
          </a:p>
          <a:p>
            <a:endParaRPr lang="fr-FR" dirty="0"/>
          </a:p>
        </p:txBody>
      </p:sp>
    </p:spTree>
    <p:extLst>
      <p:ext uri="{BB962C8B-B14F-4D97-AF65-F5344CB8AC3E}">
        <p14:creationId xmlns:p14="http://schemas.microsoft.com/office/powerpoint/2010/main" val="1783347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377C35-3B90-4F40-B14C-27A78ED0391B}"/>
              </a:ext>
            </a:extLst>
          </p:cNvPr>
          <p:cNvSpPr>
            <a:spLocks noGrp="1"/>
          </p:cNvSpPr>
          <p:nvPr>
            <p:ph type="title"/>
          </p:nvPr>
        </p:nvSpPr>
        <p:spPr/>
        <p:txBody>
          <a:bodyPr/>
          <a:lstStyle/>
          <a:p>
            <a:r>
              <a:rPr lang="fr-FR" dirty="0"/>
              <a:t>SILENCE</a:t>
            </a:r>
          </a:p>
        </p:txBody>
      </p:sp>
      <p:sp>
        <p:nvSpPr>
          <p:cNvPr id="3" name="Espace réservé du contenu 2">
            <a:extLst>
              <a:ext uri="{FF2B5EF4-FFF2-40B4-BE49-F238E27FC236}">
                <a16:creationId xmlns:a16="http://schemas.microsoft.com/office/drawing/2014/main" id="{F8407F50-3949-0449-ABBD-A57E15454123}"/>
              </a:ext>
            </a:extLst>
          </p:cNvPr>
          <p:cNvSpPr>
            <a:spLocks noGrp="1"/>
          </p:cNvSpPr>
          <p:nvPr>
            <p:ph idx="1"/>
          </p:nvPr>
        </p:nvSpPr>
        <p:spPr/>
        <p:txBody>
          <a:bodyPr>
            <a:normAutofit/>
          </a:bodyPr>
          <a:lstStyle/>
          <a:p>
            <a:r>
              <a:rPr lang="fr-CH" dirty="0"/>
              <a:t>Bruit constant comme du vent, qui rend cette pièce apaisante</a:t>
            </a:r>
          </a:p>
          <a:p>
            <a:r>
              <a:rPr lang="fr-CH" dirty="0"/>
              <a:t>L’air qui donne des frissons</a:t>
            </a:r>
          </a:p>
          <a:p>
            <a:r>
              <a:rPr lang="fr-CH" dirty="0"/>
              <a:t>Tout le monde écrit, observe et ressent ce lieu</a:t>
            </a:r>
          </a:p>
          <a:p>
            <a:r>
              <a:rPr lang="fr-CH" dirty="0"/>
              <a:t>Puits de lumière succincts, mais suffisant pour qu’on s’y sente bien</a:t>
            </a:r>
          </a:p>
          <a:p>
            <a:r>
              <a:rPr lang="fr-CH" dirty="0"/>
              <a:t>Couleur du sol agréable et au touché également</a:t>
            </a:r>
          </a:p>
          <a:p>
            <a:endParaRPr lang="fr-FR" dirty="0"/>
          </a:p>
        </p:txBody>
      </p:sp>
    </p:spTree>
    <p:extLst>
      <p:ext uri="{BB962C8B-B14F-4D97-AF65-F5344CB8AC3E}">
        <p14:creationId xmlns:p14="http://schemas.microsoft.com/office/powerpoint/2010/main" val="1818230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E8A7A7-94E7-1A4F-A4EE-75983B8EAEF8}"/>
              </a:ext>
            </a:extLst>
          </p:cNvPr>
          <p:cNvSpPr>
            <a:spLocks noGrp="1"/>
          </p:cNvSpPr>
          <p:nvPr>
            <p:ph type="title"/>
          </p:nvPr>
        </p:nvSpPr>
        <p:spPr/>
        <p:txBody>
          <a:bodyPr>
            <a:normAutofit/>
          </a:bodyPr>
          <a:lstStyle/>
          <a:p>
            <a:r>
              <a:rPr lang="fr-FR" sz="4000" dirty="0"/>
              <a:t>ESPACE TRACE EMPREINTE MOUVEMENT</a:t>
            </a:r>
          </a:p>
        </p:txBody>
      </p:sp>
      <p:pic>
        <p:nvPicPr>
          <p:cNvPr id="4" name="Espace réservé du contenu 3">
            <a:extLst>
              <a:ext uri="{FF2B5EF4-FFF2-40B4-BE49-F238E27FC236}">
                <a16:creationId xmlns:a16="http://schemas.microsoft.com/office/drawing/2014/main" id="{AAA06180-0C06-4547-A019-48B361B79C97}"/>
              </a:ext>
            </a:extLst>
          </p:cNvPr>
          <p:cNvPicPr>
            <a:picLocks noGrp="1" noChangeAspect="1"/>
          </p:cNvPicPr>
          <p:nvPr>
            <p:ph idx="1"/>
          </p:nvPr>
        </p:nvPicPr>
        <p:blipFill>
          <a:blip r:embed="rId2"/>
          <a:stretch>
            <a:fillRect/>
          </a:stretch>
        </p:blipFill>
        <p:spPr>
          <a:xfrm>
            <a:off x="3774351" y="2016125"/>
            <a:ext cx="4957622" cy="3449638"/>
          </a:xfrm>
          <a:prstGeom prst="rect">
            <a:avLst/>
          </a:prstGeom>
        </p:spPr>
      </p:pic>
    </p:spTree>
    <p:extLst>
      <p:ext uri="{BB962C8B-B14F-4D97-AF65-F5344CB8AC3E}">
        <p14:creationId xmlns:p14="http://schemas.microsoft.com/office/powerpoint/2010/main" val="3015356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4F1F48-EE98-574F-BB75-1CC6FF120297}"/>
              </a:ext>
            </a:extLst>
          </p:cNvPr>
          <p:cNvSpPr>
            <a:spLocks noGrp="1"/>
          </p:cNvSpPr>
          <p:nvPr>
            <p:ph type="title"/>
          </p:nvPr>
        </p:nvSpPr>
        <p:spPr>
          <a:xfrm>
            <a:off x="1451579" y="804519"/>
            <a:ext cx="9622821" cy="897281"/>
          </a:xfrm>
        </p:spPr>
        <p:txBody>
          <a:bodyPr>
            <a:noAutofit/>
          </a:bodyPr>
          <a:lstStyle/>
          <a:p>
            <a:r>
              <a:rPr lang="fr-CH" dirty="0"/>
              <a:t>TARABUSQUER DÉMASQUER </a:t>
            </a:r>
            <a:br>
              <a:rPr lang="fr-CH" dirty="0"/>
            </a:br>
            <a:endParaRPr lang="fr-FR" sz="1400" dirty="0"/>
          </a:p>
        </p:txBody>
      </p:sp>
      <p:pic>
        <p:nvPicPr>
          <p:cNvPr id="4" name="Espace réservé du contenu 3">
            <a:extLst>
              <a:ext uri="{FF2B5EF4-FFF2-40B4-BE49-F238E27FC236}">
                <a16:creationId xmlns:a16="http://schemas.microsoft.com/office/drawing/2014/main" id="{D27156EB-46EB-1B49-8DB8-EF5ECEA60ADA}"/>
              </a:ext>
            </a:extLst>
          </p:cNvPr>
          <p:cNvPicPr>
            <a:picLocks noGrp="1" noChangeAspect="1"/>
          </p:cNvPicPr>
          <p:nvPr>
            <p:ph idx="1"/>
          </p:nvPr>
        </p:nvPicPr>
        <p:blipFill>
          <a:blip r:embed="rId2"/>
          <a:stretch>
            <a:fillRect/>
          </a:stretch>
        </p:blipFill>
        <p:spPr>
          <a:xfrm>
            <a:off x="5613536" y="1918010"/>
            <a:ext cx="5460864" cy="3825875"/>
          </a:xfrm>
          <a:prstGeom prst="rect">
            <a:avLst/>
          </a:prstGeom>
        </p:spPr>
      </p:pic>
      <p:sp>
        <p:nvSpPr>
          <p:cNvPr id="3" name="ZoneTexte 2">
            <a:extLst>
              <a:ext uri="{FF2B5EF4-FFF2-40B4-BE49-F238E27FC236}">
                <a16:creationId xmlns:a16="http://schemas.microsoft.com/office/drawing/2014/main" id="{89F8865C-1721-6E4F-90BD-B3F5BAA5365B}"/>
              </a:ext>
            </a:extLst>
          </p:cNvPr>
          <p:cNvSpPr txBox="1"/>
          <p:nvPr/>
        </p:nvSpPr>
        <p:spPr>
          <a:xfrm>
            <a:off x="1451579" y="1918010"/>
            <a:ext cx="3744889" cy="3170099"/>
          </a:xfrm>
          <a:prstGeom prst="rect">
            <a:avLst/>
          </a:prstGeom>
          <a:noFill/>
        </p:spPr>
        <p:txBody>
          <a:bodyPr wrap="square" rtlCol="0">
            <a:spAutoFit/>
          </a:bodyPr>
          <a:lstStyle/>
          <a:p>
            <a:pPr algn="just"/>
            <a:r>
              <a:rPr lang="fr-CH" sz="2000" dirty="0"/>
              <a:t>s’accumuler stries lignes nœud ligne cercle stries enchevêtrement continuité hésitation rythme électrocardiogramme ondulation vague ricochet galet plat lisse poli calme rebondi s’échapper se chevaucher tourner </a:t>
            </a:r>
            <a:r>
              <a:rPr lang="fr-CH" sz="2000" dirty="0" err="1"/>
              <a:t>tournouiller</a:t>
            </a:r>
            <a:r>
              <a:rPr lang="fr-CH" sz="2000" dirty="0"/>
              <a:t> </a:t>
            </a:r>
            <a:r>
              <a:rPr lang="fr-CH" sz="2000" dirty="0" err="1"/>
              <a:t>tournouiller</a:t>
            </a:r>
            <a:r>
              <a:rPr lang="fr-CH" sz="2000" dirty="0"/>
              <a:t> </a:t>
            </a:r>
            <a:r>
              <a:rPr lang="fr-CH" sz="2000" dirty="0" err="1"/>
              <a:t>tournoiller</a:t>
            </a:r>
            <a:r>
              <a:rPr lang="fr-CH" sz="2000" dirty="0"/>
              <a:t> entourlouper empailler paresser tracasser  </a:t>
            </a:r>
            <a:r>
              <a:rPr lang="fr-CH" sz="2000" dirty="0" err="1"/>
              <a:t>tarabusquer</a:t>
            </a:r>
            <a:endParaRPr lang="fr-FR" sz="2000" dirty="0"/>
          </a:p>
        </p:txBody>
      </p:sp>
    </p:spTree>
    <p:extLst>
      <p:ext uri="{BB962C8B-B14F-4D97-AF65-F5344CB8AC3E}">
        <p14:creationId xmlns:p14="http://schemas.microsoft.com/office/powerpoint/2010/main" val="3685803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D98793-00AB-2F43-B779-8D9E31397633}"/>
              </a:ext>
            </a:extLst>
          </p:cNvPr>
          <p:cNvSpPr>
            <a:spLocks noGrp="1"/>
          </p:cNvSpPr>
          <p:nvPr>
            <p:ph type="title"/>
          </p:nvPr>
        </p:nvSpPr>
        <p:spPr/>
        <p:txBody>
          <a:bodyPr/>
          <a:lstStyle/>
          <a:p>
            <a:r>
              <a:rPr lang="fr-FR" dirty="0"/>
              <a:t>GRANDEUR</a:t>
            </a:r>
          </a:p>
        </p:txBody>
      </p:sp>
      <p:sp>
        <p:nvSpPr>
          <p:cNvPr id="3" name="Espace réservé du contenu 2">
            <a:extLst>
              <a:ext uri="{FF2B5EF4-FFF2-40B4-BE49-F238E27FC236}">
                <a16:creationId xmlns:a16="http://schemas.microsoft.com/office/drawing/2014/main" id="{E0EB49C1-A21F-A346-88F5-CD1C91D55670}"/>
              </a:ext>
            </a:extLst>
          </p:cNvPr>
          <p:cNvSpPr>
            <a:spLocks noGrp="1"/>
          </p:cNvSpPr>
          <p:nvPr>
            <p:ph idx="1"/>
          </p:nvPr>
        </p:nvSpPr>
        <p:spPr/>
        <p:txBody>
          <a:bodyPr/>
          <a:lstStyle/>
          <a:p>
            <a:r>
              <a:rPr lang="fr-CH" dirty="0"/>
              <a:t>Grandeur, lumière poudrée, puits de lumière inclinés, ombres portées, carrés de lumière sur les vitres, tubes néons en soutien de la lumière naturelle, triangles de lumière sur les murs, comme des projecteurs, détecteurs de quoi, de mouvement, de chaleur, d’humidité. Sortie de secours, une tache verte incongrue. Immenses portes d’un monte-charge imposant. Porte entrouverte vers un ailleurs mystérieux. Commandes techniques. Murs peints déjà marqués par des chaussures et des sacs d’anciens visiteurs.  Au sol, du bois, du chêne. Doux et lumineux. Et des cotillons, vestiges de festivités passées. Un ou deux oubliés. Et nous qui écrivons.</a:t>
            </a:r>
          </a:p>
          <a:p>
            <a:endParaRPr lang="fr-FR" dirty="0"/>
          </a:p>
        </p:txBody>
      </p:sp>
    </p:spTree>
    <p:extLst>
      <p:ext uri="{BB962C8B-B14F-4D97-AF65-F5344CB8AC3E}">
        <p14:creationId xmlns:p14="http://schemas.microsoft.com/office/powerpoint/2010/main" val="2709179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4D3342-EBF8-3949-80D1-8143383E410A}"/>
              </a:ext>
            </a:extLst>
          </p:cNvPr>
          <p:cNvSpPr>
            <a:spLocks noGrp="1"/>
          </p:cNvSpPr>
          <p:nvPr>
            <p:ph type="title"/>
          </p:nvPr>
        </p:nvSpPr>
        <p:spPr/>
        <p:txBody>
          <a:bodyPr/>
          <a:lstStyle/>
          <a:p>
            <a:r>
              <a:rPr lang="fr-FR" dirty="0"/>
              <a:t>L’HEURE BLEUE</a:t>
            </a:r>
          </a:p>
        </p:txBody>
      </p:sp>
      <p:sp>
        <p:nvSpPr>
          <p:cNvPr id="3" name="ZoneTexte 2">
            <a:extLst>
              <a:ext uri="{FF2B5EF4-FFF2-40B4-BE49-F238E27FC236}">
                <a16:creationId xmlns:a16="http://schemas.microsoft.com/office/drawing/2014/main" id="{B5DBEF7F-B4A1-204C-AEE4-C7EC013FAB31}"/>
              </a:ext>
            </a:extLst>
          </p:cNvPr>
          <p:cNvSpPr txBox="1"/>
          <p:nvPr/>
        </p:nvSpPr>
        <p:spPr>
          <a:xfrm>
            <a:off x="1451579" y="1853754"/>
            <a:ext cx="9603275" cy="4524315"/>
          </a:xfrm>
          <a:prstGeom prst="rect">
            <a:avLst/>
          </a:prstGeom>
          <a:noFill/>
        </p:spPr>
        <p:txBody>
          <a:bodyPr wrap="square" rtlCol="0">
            <a:spAutoFit/>
          </a:bodyPr>
          <a:lstStyle/>
          <a:p>
            <a:endParaRPr lang="fr-CH" dirty="0"/>
          </a:p>
          <a:p>
            <a:r>
              <a:rPr lang="fr-CH" dirty="0"/>
              <a:t>Des carrés qui ne sont plus des carrés</a:t>
            </a:r>
          </a:p>
          <a:p>
            <a:r>
              <a:rPr lang="fr-CH" dirty="0"/>
              <a:t>Des lignes qui plongent sur moi et sous moi</a:t>
            </a:r>
          </a:p>
          <a:p>
            <a:r>
              <a:rPr lang="fr-CH" dirty="0"/>
              <a:t>Des lignes mécaniques. Des lignes angulaires</a:t>
            </a:r>
          </a:p>
          <a:p>
            <a:r>
              <a:rPr lang="fr-CH" dirty="0"/>
              <a:t> </a:t>
            </a:r>
          </a:p>
          <a:p>
            <a:r>
              <a:rPr lang="fr-CH" dirty="0"/>
              <a:t>Un œil qui m’observe. Il a l’air idiot.</a:t>
            </a:r>
          </a:p>
          <a:p>
            <a:r>
              <a:rPr lang="fr-CH" dirty="0"/>
              <a:t>Comme les spots qui sont trop ronds pour toutes ces lignes.</a:t>
            </a:r>
          </a:p>
          <a:p>
            <a:r>
              <a:rPr lang="fr-CH" dirty="0"/>
              <a:t> </a:t>
            </a:r>
          </a:p>
          <a:p>
            <a:r>
              <a:rPr lang="fr-CH" dirty="0"/>
              <a:t>Des traces de doigts sur une surface métallique</a:t>
            </a:r>
          </a:p>
          <a:p>
            <a:r>
              <a:rPr lang="fr-CH" dirty="0"/>
              <a:t>Qui pourrait m’engloutir toute crue.</a:t>
            </a:r>
          </a:p>
          <a:p>
            <a:r>
              <a:rPr lang="fr-CH" dirty="0"/>
              <a:t>Un retable ? Une bouche qui aspire et fait taire les œuvres au sous-sol.</a:t>
            </a:r>
          </a:p>
          <a:p>
            <a:r>
              <a:rPr lang="fr-CH" dirty="0"/>
              <a:t>Est-ce qu’elles pourraient aller de l’autre côté ? Sous la terre ?</a:t>
            </a:r>
          </a:p>
          <a:p>
            <a:r>
              <a:rPr lang="fr-CH" dirty="0"/>
              <a:t>Sous la surface lisse et polie du monde ?</a:t>
            </a:r>
          </a:p>
          <a:p>
            <a:r>
              <a:rPr lang="fr-CH" dirty="0"/>
              <a:t>Il y a quelque chose de bleu ici.</a:t>
            </a:r>
          </a:p>
          <a:p>
            <a:r>
              <a:rPr lang="fr-CH" dirty="0"/>
              <a:t>L’heure bleue y serait-elle pour quelque chose ?</a:t>
            </a:r>
          </a:p>
          <a:p>
            <a:endParaRPr lang="fr-FR" dirty="0"/>
          </a:p>
        </p:txBody>
      </p:sp>
    </p:spTree>
    <p:extLst>
      <p:ext uri="{BB962C8B-B14F-4D97-AF65-F5344CB8AC3E}">
        <p14:creationId xmlns:p14="http://schemas.microsoft.com/office/powerpoint/2010/main" val="4269827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2743B2-1E62-494F-AEF8-372DEAF4218B}"/>
              </a:ext>
            </a:extLst>
          </p:cNvPr>
          <p:cNvSpPr>
            <a:spLocks noGrp="1"/>
          </p:cNvSpPr>
          <p:nvPr>
            <p:ph type="title"/>
          </p:nvPr>
        </p:nvSpPr>
        <p:spPr/>
        <p:txBody>
          <a:bodyPr>
            <a:normAutofit/>
          </a:bodyPr>
          <a:lstStyle/>
          <a:p>
            <a:r>
              <a:rPr lang="fr-FR" sz="3000" dirty="0"/>
              <a:t>GRANDE SALLE D’EXPOSITION-Musée de LAUSANNE</a:t>
            </a:r>
          </a:p>
        </p:txBody>
      </p:sp>
      <p:sp>
        <p:nvSpPr>
          <p:cNvPr id="3" name="Espace réservé du contenu 2">
            <a:extLst>
              <a:ext uri="{FF2B5EF4-FFF2-40B4-BE49-F238E27FC236}">
                <a16:creationId xmlns:a16="http://schemas.microsoft.com/office/drawing/2014/main" id="{67FA569D-A2C9-7246-A51E-25C711C93420}"/>
              </a:ext>
            </a:extLst>
          </p:cNvPr>
          <p:cNvSpPr>
            <a:spLocks noGrp="1"/>
          </p:cNvSpPr>
          <p:nvPr>
            <p:ph idx="1"/>
          </p:nvPr>
        </p:nvSpPr>
        <p:spPr/>
        <p:txBody>
          <a:bodyPr>
            <a:normAutofit fontScale="92500" lnSpcReduction="20000"/>
          </a:bodyPr>
          <a:lstStyle/>
          <a:p>
            <a:pPr lvl="0"/>
            <a:r>
              <a:rPr lang="fr-CH" dirty="0"/>
              <a:t>Enorme espace blanc et brun. Silencieux et nu.</a:t>
            </a:r>
          </a:p>
          <a:p>
            <a:pPr lvl="0"/>
            <a:r>
              <a:rPr lang="fr-CH" dirty="0"/>
              <a:t>77 puits de lumières qui sont disposés comme des écrans de télévision projetant l’état du ciel.</a:t>
            </a:r>
          </a:p>
          <a:p>
            <a:pPr lvl="0"/>
            <a:r>
              <a:rPr lang="fr-CH" dirty="0"/>
              <a:t>Un champ de lames de parquet qui donne l’impression d’une étendue de parcelles vues du ciel (plaine de l’Alberta)</a:t>
            </a:r>
          </a:p>
          <a:p>
            <a:pPr lvl="0"/>
            <a:r>
              <a:rPr lang="fr-CH" dirty="0"/>
              <a:t>Les 3 portes sont de tailles différentes. En s’approchant d’elles, on a l’impression d’être un nain ou un géant (clin d’œil au projet suisse de la Mostra d’architecture à Venise 2018).</a:t>
            </a:r>
          </a:p>
          <a:p>
            <a:pPr lvl="0"/>
            <a:r>
              <a:rPr lang="fr-CH" dirty="0"/>
              <a:t>La grille d’aération est une frontière vue du ciel entre des champs de céréales et d’autres champs de céréales.</a:t>
            </a:r>
          </a:p>
          <a:p>
            <a:pPr lvl="0"/>
            <a:r>
              <a:rPr lang="fr-CH" dirty="0"/>
              <a:t>Le parquet</a:t>
            </a:r>
          </a:p>
          <a:p>
            <a:endParaRPr lang="fr-FR" dirty="0"/>
          </a:p>
        </p:txBody>
      </p:sp>
    </p:spTree>
    <p:extLst>
      <p:ext uri="{BB962C8B-B14F-4D97-AF65-F5344CB8AC3E}">
        <p14:creationId xmlns:p14="http://schemas.microsoft.com/office/powerpoint/2010/main" val="2748887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581606-0F6B-F641-83EA-FBC179181502}"/>
              </a:ext>
            </a:extLst>
          </p:cNvPr>
          <p:cNvSpPr>
            <a:spLocks noGrp="1"/>
          </p:cNvSpPr>
          <p:nvPr>
            <p:ph type="title"/>
          </p:nvPr>
        </p:nvSpPr>
        <p:spPr/>
        <p:txBody>
          <a:bodyPr/>
          <a:lstStyle/>
          <a:p>
            <a:r>
              <a:rPr lang="fr-CH" dirty="0"/>
              <a:t>Inventaire d’une salle  vide</a:t>
            </a:r>
            <a:br>
              <a:rPr lang="fr-CH" dirty="0"/>
            </a:br>
            <a:endParaRPr lang="fr-FR" dirty="0"/>
          </a:p>
        </p:txBody>
      </p:sp>
      <p:sp>
        <p:nvSpPr>
          <p:cNvPr id="3" name="Espace réservé du contenu 2">
            <a:extLst>
              <a:ext uri="{FF2B5EF4-FFF2-40B4-BE49-F238E27FC236}">
                <a16:creationId xmlns:a16="http://schemas.microsoft.com/office/drawing/2014/main" id="{D28B463E-BC8B-EE48-8676-486EA61A66AA}"/>
              </a:ext>
            </a:extLst>
          </p:cNvPr>
          <p:cNvSpPr>
            <a:spLocks noGrp="1"/>
          </p:cNvSpPr>
          <p:nvPr>
            <p:ph idx="1"/>
          </p:nvPr>
        </p:nvSpPr>
        <p:spPr/>
        <p:txBody>
          <a:bodyPr>
            <a:normAutofit lnSpcReduction="10000"/>
          </a:bodyPr>
          <a:lstStyle/>
          <a:p>
            <a:pPr lvl="0"/>
            <a:r>
              <a:rPr lang="fr-CH" dirty="0"/>
              <a:t>2 portes de secours</a:t>
            </a:r>
          </a:p>
          <a:p>
            <a:pPr lvl="0"/>
            <a:r>
              <a:rPr lang="fr-CH" dirty="0"/>
              <a:t>1 monte-charge, pouvant être caché par des portes blanches</a:t>
            </a:r>
          </a:p>
          <a:p>
            <a:pPr lvl="0"/>
            <a:r>
              <a:rPr lang="fr-CH" dirty="0"/>
              <a:t>Sol en parquet beige</a:t>
            </a:r>
          </a:p>
          <a:p>
            <a:pPr lvl="0"/>
            <a:r>
              <a:rPr lang="fr-CH" dirty="0"/>
              <a:t>Plafond avec 77 caissons rectangulaires à la base, sommet en pente avec vitre translucide laissant passer la lumière mais ne permettant pas de voir précisément le ciel</a:t>
            </a:r>
          </a:p>
          <a:p>
            <a:pPr lvl="0"/>
            <a:r>
              <a:rPr lang="fr-CH" dirty="0"/>
              <a:t>Espace rempli d’un bourdonnement dont la régularité est brisée par le bruit de trains arrivant ou quittant la gare</a:t>
            </a:r>
          </a:p>
          <a:p>
            <a:pPr lvl="0"/>
            <a:r>
              <a:rPr lang="fr-CH" dirty="0"/>
              <a:t>Murs blancs, paraissant d’autant plus grands qu’ils sont vierges de toute œuvre.</a:t>
            </a:r>
          </a:p>
          <a:p>
            <a:endParaRPr lang="fr-FR" dirty="0"/>
          </a:p>
        </p:txBody>
      </p:sp>
    </p:spTree>
    <p:extLst>
      <p:ext uri="{BB962C8B-B14F-4D97-AF65-F5344CB8AC3E}">
        <p14:creationId xmlns:p14="http://schemas.microsoft.com/office/powerpoint/2010/main" val="3891106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B54D01-7EAC-B042-9E31-3D915C46A9FE}"/>
              </a:ext>
            </a:extLst>
          </p:cNvPr>
          <p:cNvSpPr>
            <a:spLocks noGrp="1"/>
          </p:cNvSpPr>
          <p:nvPr>
            <p:ph type="title"/>
          </p:nvPr>
        </p:nvSpPr>
        <p:spPr/>
        <p:txBody>
          <a:bodyPr/>
          <a:lstStyle/>
          <a:p>
            <a:r>
              <a:rPr lang="fr-FR" dirty="0" err="1"/>
              <a:t>L’esPACE</a:t>
            </a:r>
            <a:r>
              <a:rPr lang="fr-FR" dirty="0"/>
              <a:t> d’UN INSTANT</a:t>
            </a:r>
          </a:p>
        </p:txBody>
      </p:sp>
      <p:sp>
        <p:nvSpPr>
          <p:cNvPr id="3" name="ZoneTexte 2">
            <a:extLst>
              <a:ext uri="{FF2B5EF4-FFF2-40B4-BE49-F238E27FC236}">
                <a16:creationId xmlns:a16="http://schemas.microsoft.com/office/drawing/2014/main" id="{7A50EE56-FEBC-C24E-9EDD-0E835410CAEF}"/>
              </a:ext>
            </a:extLst>
          </p:cNvPr>
          <p:cNvSpPr txBox="1"/>
          <p:nvPr/>
        </p:nvSpPr>
        <p:spPr>
          <a:xfrm>
            <a:off x="1451579" y="2351314"/>
            <a:ext cx="9603275" cy="2031325"/>
          </a:xfrm>
          <a:prstGeom prst="rect">
            <a:avLst/>
          </a:prstGeom>
          <a:noFill/>
        </p:spPr>
        <p:txBody>
          <a:bodyPr wrap="square" rtlCol="0">
            <a:spAutoFit/>
          </a:bodyPr>
          <a:lstStyle/>
          <a:p>
            <a:pPr algn="just"/>
            <a:r>
              <a:rPr lang="fr-CH" dirty="0"/>
              <a:t>J’entends quelques bruits de crayon étouffé. Je suis au centre d’une salle faite d’un parquet clair. Je me perds dans les dessins du bois, des ondes, des yeux, des lignes vivantes et grandissantes.</a:t>
            </a:r>
          </a:p>
          <a:p>
            <a:pPr algn="just"/>
            <a:r>
              <a:rPr lang="fr-CH" dirty="0"/>
              <a:t>Quel âge avait l’arbre de la planche sur laquelle je suis assise ? Plus vieux que moi ? Et d’où vient-il ? D’une forêt du Nord ? Par où </a:t>
            </a:r>
            <a:r>
              <a:rPr lang="fr-CH" dirty="0" err="1"/>
              <a:t>a-t-il</a:t>
            </a:r>
            <a:r>
              <a:rPr lang="fr-CH" dirty="0"/>
              <a:t> voyagé ? Quel pays </a:t>
            </a:r>
            <a:r>
              <a:rPr lang="fr-CH" dirty="0" err="1"/>
              <a:t>a-t-il</a:t>
            </a:r>
            <a:r>
              <a:rPr lang="fr-CH" dirty="0"/>
              <a:t> traversé ? Par bateau ?</a:t>
            </a:r>
          </a:p>
          <a:p>
            <a:pPr algn="just"/>
            <a:r>
              <a:rPr lang="fr-CH" dirty="0"/>
              <a:t>Cet arbre doit avoir un nom… un hêtre ? Je suis incapable de reconnaître du bois.</a:t>
            </a:r>
          </a:p>
          <a:p>
            <a:pPr algn="just"/>
            <a:r>
              <a:rPr lang="fr-CH" dirty="0"/>
              <a:t>Je regarde autour de moi : la magie opère, 10 personnes installées, couchées ou assises, jettent un œil autour d’elles ou prennent une photo. Sonnerie. J’ai perdu la notion du temps l’espace d’un instant </a:t>
            </a:r>
            <a:endParaRPr lang="fr-FR" dirty="0"/>
          </a:p>
        </p:txBody>
      </p:sp>
    </p:spTree>
    <p:extLst>
      <p:ext uri="{BB962C8B-B14F-4D97-AF65-F5344CB8AC3E}">
        <p14:creationId xmlns:p14="http://schemas.microsoft.com/office/powerpoint/2010/main" val="1067056004"/>
      </p:ext>
    </p:extLst>
  </p:cSld>
  <p:clrMapOvr>
    <a:masterClrMapping/>
  </p:clrMapOvr>
</p:sld>
</file>

<file path=ppt/theme/theme1.xml><?xml version="1.0" encoding="utf-8"?>
<a:theme xmlns:a="http://schemas.openxmlformats.org/drawingml/2006/main" name="Galerie">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Galerie</Template>
  <TotalTime>81</TotalTime>
  <Words>666</Words>
  <Application>Microsoft Macintosh PowerPoint</Application>
  <PresentationFormat>Grand écran</PresentationFormat>
  <Paragraphs>77</Paragraphs>
  <Slides>12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12</vt:i4>
      </vt:variant>
    </vt:vector>
  </HeadingPairs>
  <TitlesOfParts>
    <vt:vector size="16" baseType="lpstr">
      <vt:lpstr>Arial</vt:lpstr>
      <vt:lpstr>Calibri</vt:lpstr>
      <vt:lpstr>Gill Sans MT</vt:lpstr>
      <vt:lpstr>Galerie</vt:lpstr>
      <vt:lpstr>TENTATIVEs D’EPUISEMENT D’UNLIEU</vt:lpstr>
      <vt:lpstr>SILENCE</vt:lpstr>
      <vt:lpstr>ESPACE TRACE EMPREINTE MOUVEMENT</vt:lpstr>
      <vt:lpstr>TARABUSQUER DÉMASQUER  </vt:lpstr>
      <vt:lpstr>GRANDEUR</vt:lpstr>
      <vt:lpstr>L’HEURE BLEUE</vt:lpstr>
      <vt:lpstr>GRANDE SALLE D’EXPOSITION-Musée de LAUSANNE</vt:lpstr>
      <vt:lpstr>Inventaire d’une salle  vide </vt:lpstr>
      <vt:lpstr>L’esPACE d’UN INSTANT</vt:lpstr>
      <vt:lpstr>L’ODEUR DU NEUF</vt:lpstr>
      <vt:lpstr>UN COTILLON</vt:lpstr>
      <vt:lpstr>5 MINUTES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Microsoft Office</dc:creator>
  <cp:lastModifiedBy>Utilisateur Microsoft Office</cp:lastModifiedBy>
  <cp:revision>11</cp:revision>
  <cp:lastPrinted>2019-05-20T08:36:59Z</cp:lastPrinted>
  <dcterms:created xsi:type="dcterms:W3CDTF">2019-05-19T14:32:49Z</dcterms:created>
  <dcterms:modified xsi:type="dcterms:W3CDTF">2019-05-20T08:37:10Z</dcterms:modified>
</cp:coreProperties>
</file>